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60" r:id="rId4"/>
    <p:sldId id="262" r:id="rId5"/>
    <p:sldId id="261" r:id="rId6"/>
    <p:sldId id="263" r:id="rId7"/>
    <p:sldId id="258" r:id="rId8"/>
    <p:sldId id="264" r:id="rId9"/>
    <p:sldId id="265" r:id="rId10"/>
    <p:sldId id="266" r:id="rId11"/>
    <p:sldId id="267" r:id="rId12"/>
    <p:sldId id="268" r:id="rId13"/>
    <p:sldId id="269" r:id="rId14"/>
    <p:sldId id="270" r:id="rId15"/>
    <p:sldId id="271" r:id="rId16"/>
    <p:sldId id="272" r:id="rId17"/>
    <p:sldId id="273"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5" autoAdjust="0"/>
    <p:restoredTop sz="94660"/>
  </p:normalViewPr>
  <p:slideViewPr>
    <p:cSldViewPr snapToGrid="0">
      <p:cViewPr varScale="1">
        <p:scale>
          <a:sx n="77" d="100"/>
          <a:sy n="77" d="100"/>
        </p:scale>
        <p:origin x="300"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B64D4-4263-45BA-9B34-24D6D59031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44EBCE2-A555-4A5F-898C-46D15AB987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4BDC888-6523-473A-8B79-DFD98E9ED933}"/>
              </a:ext>
            </a:extLst>
          </p:cNvPr>
          <p:cNvSpPr>
            <a:spLocks noGrp="1"/>
          </p:cNvSpPr>
          <p:nvPr>
            <p:ph type="dt" sz="half" idx="10"/>
          </p:nvPr>
        </p:nvSpPr>
        <p:spPr/>
        <p:txBody>
          <a:bodyPr/>
          <a:lstStyle/>
          <a:p>
            <a:fld id="{DE2C3B36-40DB-4E35-838B-FDE69FF5A8F7}" type="datetimeFigureOut">
              <a:rPr lang="en-IN" smtClean="0"/>
              <a:t>02-10-2021</a:t>
            </a:fld>
            <a:endParaRPr lang="en-IN"/>
          </a:p>
        </p:txBody>
      </p:sp>
      <p:sp>
        <p:nvSpPr>
          <p:cNvPr id="5" name="Footer Placeholder 4">
            <a:extLst>
              <a:ext uri="{FF2B5EF4-FFF2-40B4-BE49-F238E27FC236}">
                <a16:creationId xmlns:a16="http://schemas.microsoft.com/office/drawing/2014/main" id="{FD6B3D35-07D8-4168-B2F9-1E37863A13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51C2B10-DEB9-4C6F-B73E-D1D18F8C4526}"/>
              </a:ext>
            </a:extLst>
          </p:cNvPr>
          <p:cNvSpPr>
            <a:spLocks noGrp="1"/>
          </p:cNvSpPr>
          <p:nvPr>
            <p:ph type="sldNum" sz="quarter" idx="12"/>
          </p:nvPr>
        </p:nvSpPr>
        <p:spPr/>
        <p:txBody>
          <a:bodyPr/>
          <a:lstStyle/>
          <a:p>
            <a:fld id="{5F00C9A2-35E6-4BD5-8270-0FA78136E4E1}" type="slidenum">
              <a:rPr lang="en-IN" smtClean="0"/>
              <a:t>‹#›</a:t>
            </a:fld>
            <a:endParaRPr lang="en-IN"/>
          </a:p>
        </p:txBody>
      </p:sp>
    </p:spTree>
    <p:extLst>
      <p:ext uri="{BB962C8B-B14F-4D97-AF65-F5344CB8AC3E}">
        <p14:creationId xmlns:p14="http://schemas.microsoft.com/office/powerpoint/2010/main" val="38903236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3886-ABB7-4372-A57F-A960E5C0F1D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4360265-5A1A-4587-AE0F-EB08D1C56F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0E9277-25B1-4E4F-A3E4-EE441F2B5C3F}"/>
              </a:ext>
            </a:extLst>
          </p:cNvPr>
          <p:cNvSpPr>
            <a:spLocks noGrp="1"/>
          </p:cNvSpPr>
          <p:nvPr>
            <p:ph type="dt" sz="half" idx="10"/>
          </p:nvPr>
        </p:nvSpPr>
        <p:spPr/>
        <p:txBody>
          <a:bodyPr/>
          <a:lstStyle/>
          <a:p>
            <a:fld id="{DE2C3B36-40DB-4E35-838B-FDE69FF5A8F7}" type="datetimeFigureOut">
              <a:rPr lang="en-IN" smtClean="0"/>
              <a:t>02-10-2021</a:t>
            </a:fld>
            <a:endParaRPr lang="en-IN"/>
          </a:p>
        </p:txBody>
      </p:sp>
      <p:sp>
        <p:nvSpPr>
          <p:cNvPr id="5" name="Footer Placeholder 4">
            <a:extLst>
              <a:ext uri="{FF2B5EF4-FFF2-40B4-BE49-F238E27FC236}">
                <a16:creationId xmlns:a16="http://schemas.microsoft.com/office/drawing/2014/main" id="{81F80CC0-7003-45F9-9BE3-F9660EDA858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2870EE-B439-426D-B85C-97B102BD97BA}"/>
              </a:ext>
            </a:extLst>
          </p:cNvPr>
          <p:cNvSpPr>
            <a:spLocks noGrp="1"/>
          </p:cNvSpPr>
          <p:nvPr>
            <p:ph type="sldNum" sz="quarter" idx="12"/>
          </p:nvPr>
        </p:nvSpPr>
        <p:spPr/>
        <p:txBody>
          <a:bodyPr/>
          <a:lstStyle/>
          <a:p>
            <a:fld id="{5F00C9A2-35E6-4BD5-8270-0FA78136E4E1}" type="slidenum">
              <a:rPr lang="en-IN" smtClean="0"/>
              <a:t>‹#›</a:t>
            </a:fld>
            <a:endParaRPr lang="en-IN"/>
          </a:p>
        </p:txBody>
      </p:sp>
    </p:spTree>
    <p:extLst>
      <p:ext uri="{BB962C8B-B14F-4D97-AF65-F5344CB8AC3E}">
        <p14:creationId xmlns:p14="http://schemas.microsoft.com/office/powerpoint/2010/main" val="2977389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15E709-2338-49B0-B220-5FA805F2EF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72F319B-FCB6-4F69-9FF8-A7AC384A0C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EFFFE58-EBDC-48EF-AA76-405D40BC1094}"/>
              </a:ext>
            </a:extLst>
          </p:cNvPr>
          <p:cNvSpPr>
            <a:spLocks noGrp="1"/>
          </p:cNvSpPr>
          <p:nvPr>
            <p:ph type="dt" sz="half" idx="10"/>
          </p:nvPr>
        </p:nvSpPr>
        <p:spPr/>
        <p:txBody>
          <a:bodyPr/>
          <a:lstStyle/>
          <a:p>
            <a:fld id="{DE2C3B36-40DB-4E35-838B-FDE69FF5A8F7}" type="datetimeFigureOut">
              <a:rPr lang="en-IN" smtClean="0"/>
              <a:t>02-10-2021</a:t>
            </a:fld>
            <a:endParaRPr lang="en-IN"/>
          </a:p>
        </p:txBody>
      </p:sp>
      <p:sp>
        <p:nvSpPr>
          <p:cNvPr id="5" name="Footer Placeholder 4">
            <a:extLst>
              <a:ext uri="{FF2B5EF4-FFF2-40B4-BE49-F238E27FC236}">
                <a16:creationId xmlns:a16="http://schemas.microsoft.com/office/drawing/2014/main" id="{4B406047-6834-4EC2-825C-E0D3B915E7A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C071487-E896-4FD3-8FFB-04F5755B8F17}"/>
              </a:ext>
            </a:extLst>
          </p:cNvPr>
          <p:cNvSpPr>
            <a:spLocks noGrp="1"/>
          </p:cNvSpPr>
          <p:nvPr>
            <p:ph type="sldNum" sz="quarter" idx="12"/>
          </p:nvPr>
        </p:nvSpPr>
        <p:spPr/>
        <p:txBody>
          <a:bodyPr/>
          <a:lstStyle/>
          <a:p>
            <a:fld id="{5F00C9A2-35E6-4BD5-8270-0FA78136E4E1}" type="slidenum">
              <a:rPr lang="en-IN" smtClean="0"/>
              <a:t>‹#›</a:t>
            </a:fld>
            <a:endParaRPr lang="en-IN"/>
          </a:p>
        </p:txBody>
      </p:sp>
    </p:spTree>
    <p:extLst>
      <p:ext uri="{BB962C8B-B14F-4D97-AF65-F5344CB8AC3E}">
        <p14:creationId xmlns:p14="http://schemas.microsoft.com/office/powerpoint/2010/main" val="2837709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1D1D8-D049-471A-8896-8DDA9A7F6C0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923A08D-7434-47CB-B243-F8DD142566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2F9DA89-FC4D-4BB1-A793-E00A6A909AAA}"/>
              </a:ext>
            </a:extLst>
          </p:cNvPr>
          <p:cNvSpPr>
            <a:spLocks noGrp="1"/>
          </p:cNvSpPr>
          <p:nvPr>
            <p:ph type="dt" sz="half" idx="10"/>
          </p:nvPr>
        </p:nvSpPr>
        <p:spPr/>
        <p:txBody>
          <a:bodyPr/>
          <a:lstStyle/>
          <a:p>
            <a:fld id="{DE2C3B36-40DB-4E35-838B-FDE69FF5A8F7}" type="datetimeFigureOut">
              <a:rPr lang="en-IN" smtClean="0"/>
              <a:t>02-10-2021</a:t>
            </a:fld>
            <a:endParaRPr lang="en-IN"/>
          </a:p>
        </p:txBody>
      </p:sp>
      <p:sp>
        <p:nvSpPr>
          <p:cNvPr id="5" name="Footer Placeholder 4">
            <a:extLst>
              <a:ext uri="{FF2B5EF4-FFF2-40B4-BE49-F238E27FC236}">
                <a16:creationId xmlns:a16="http://schemas.microsoft.com/office/drawing/2014/main" id="{BD75AF7C-F883-4740-879E-789F2D2238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C60F94-685D-4FEC-A0EA-C4A6982145B1}"/>
              </a:ext>
            </a:extLst>
          </p:cNvPr>
          <p:cNvSpPr>
            <a:spLocks noGrp="1"/>
          </p:cNvSpPr>
          <p:nvPr>
            <p:ph type="sldNum" sz="quarter" idx="12"/>
          </p:nvPr>
        </p:nvSpPr>
        <p:spPr/>
        <p:txBody>
          <a:bodyPr/>
          <a:lstStyle/>
          <a:p>
            <a:fld id="{5F00C9A2-35E6-4BD5-8270-0FA78136E4E1}" type="slidenum">
              <a:rPr lang="en-IN" smtClean="0"/>
              <a:t>‹#›</a:t>
            </a:fld>
            <a:endParaRPr lang="en-IN"/>
          </a:p>
        </p:txBody>
      </p:sp>
    </p:spTree>
    <p:extLst>
      <p:ext uri="{BB962C8B-B14F-4D97-AF65-F5344CB8AC3E}">
        <p14:creationId xmlns:p14="http://schemas.microsoft.com/office/powerpoint/2010/main" val="2117176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F8114-19A2-4403-89E3-0A0DD75ED7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7012AF1-65BF-4343-924B-A509B7E49E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B1E71ED-43A6-46F3-995A-E02A62BB0379}"/>
              </a:ext>
            </a:extLst>
          </p:cNvPr>
          <p:cNvSpPr>
            <a:spLocks noGrp="1"/>
          </p:cNvSpPr>
          <p:nvPr>
            <p:ph type="dt" sz="half" idx="10"/>
          </p:nvPr>
        </p:nvSpPr>
        <p:spPr/>
        <p:txBody>
          <a:bodyPr/>
          <a:lstStyle/>
          <a:p>
            <a:fld id="{DE2C3B36-40DB-4E35-838B-FDE69FF5A8F7}" type="datetimeFigureOut">
              <a:rPr lang="en-IN" smtClean="0"/>
              <a:t>02-10-2021</a:t>
            </a:fld>
            <a:endParaRPr lang="en-IN"/>
          </a:p>
        </p:txBody>
      </p:sp>
      <p:sp>
        <p:nvSpPr>
          <p:cNvPr id="5" name="Footer Placeholder 4">
            <a:extLst>
              <a:ext uri="{FF2B5EF4-FFF2-40B4-BE49-F238E27FC236}">
                <a16:creationId xmlns:a16="http://schemas.microsoft.com/office/drawing/2014/main" id="{0954E7C0-90FB-42A4-91B3-7EACD4DB22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BB81010-F350-4A33-B821-FAB7B39AB5F1}"/>
              </a:ext>
            </a:extLst>
          </p:cNvPr>
          <p:cNvSpPr>
            <a:spLocks noGrp="1"/>
          </p:cNvSpPr>
          <p:nvPr>
            <p:ph type="sldNum" sz="quarter" idx="12"/>
          </p:nvPr>
        </p:nvSpPr>
        <p:spPr/>
        <p:txBody>
          <a:bodyPr/>
          <a:lstStyle/>
          <a:p>
            <a:fld id="{5F00C9A2-35E6-4BD5-8270-0FA78136E4E1}" type="slidenum">
              <a:rPr lang="en-IN" smtClean="0"/>
              <a:t>‹#›</a:t>
            </a:fld>
            <a:endParaRPr lang="en-IN"/>
          </a:p>
        </p:txBody>
      </p:sp>
    </p:spTree>
    <p:extLst>
      <p:ext uri="{BB962C8B-B14F-4D97-AF65-F5344CB8AC3E}">
        <p14:creationId xmlns:p14="http://schemas.microsoft.com/office/powerpoint/2010/main" val="2159174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2D902-D4B9-47D9-8E3D-C2A003EBB33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E658A87-1596-48C4-A26C-30C322CB4A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240C936-C707-42D9-A9E5-9B46D698E2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0BC1A6A-BF1A-498E-A318-D709C7357E30}"/>
              </a:ext>
            </a:extLst>
          </p:cNvPr>
          <p:cNvSpPr>
            <a:spLocks noGrp="1"/>
          </p:cNvSpPr>
          <p:nvPr>
            <p:ph type="dt" sz="half" idx="10"/>
          </p:nvPr>
        </p:nvSpPr>
        <p:spPr/>
        <p:txBody>
          <a:bodyPr/>
          <a:lstStyle/>
          <a:p>
            <a:fld id="{DE2C3B36-40DB-4E35-838B-FDE69FF5A8F7}" type="datetimeFigureOut">
              <a:rPr lang="en-IN" smtClean="0"/>
              <a:t>02-10-2021</a:t>
            </a:fld>
            <a:endParaRPr lang="en-IN"/>
          </a:p>
        </p:txBody>
      </p:sp>
      <p:sp>
        <p:nvSpPr>
          <p:cNvPr id="6" name="Footer Placeholder 5">
            <a:extLst>
              <a:ext uri="{FF2B5EF4-FFF2-40B4-BE49-F238E27FC236}">
                <a16:creationId xmlns:a16="http://schemas.microsoft.com/office/drawing/2014/main" id="{6043EFA8-43FA-41E7-A25F-FAFCFC5DE53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31A87E7-B5AB-4C97-AB29-D9D9C50560D8}"/>
              </a:ext>
            </a:extLst>
          </p:cNvPr>
          <p:cNvSpPr>
            <a:spLocks noGrp="1"/>
          </p:cNvSpPr>
          <p:nvPr>
            <p:ph type="sldNum" sz="quarter" idx="12"/>
          </p:nvPr>
        </p:nvSpPr>
        <p:spPr/>
        <p:txBody>
          <a:bodyPr/>
          <a:lstStyle/>
          <a:p>
            <a:fld id="{5F00C9A2-35E6-4BD5-8270-0FA78136E4E1}" type="slidenum">
              <a:rPr lang="en-IN" smtClean="0"/>
              <a:t>‹#›</a:t>
            </a:fld>
            <a:endParaRPr lang="en-IN"/>
          </a:p>
        </p:txBody>
      </p:sp>
    </p:spTree>
    <p:extLst>
      <p:ext uri="{BB962C8B-B14F-4D97-AF65-F5344CB8AC3E}">
        <p14:creationId xmlns:p14="http://schemas.microsoft.com/office/powerpoint/2010/main" val="2736236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95C6E-B944-4F6F-96E8-A9B4DD6AB52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B34DEB3-A732-4D2F-93B1-4CDC52897C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B594DD-FBCE-47E6-AB07-EE0D03DFC3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95008FD-238F-49BF-9BAB-6DD0C36420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8DDC9B-406E-4287-8A94-765EAA51C4B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DB31FA2-C7D3-4FD3-ABE8-BE80C5416F92}"/>
              </a:ext>
            </a:extLst>
          </p:cNvPr>
          <p:cNvSpPr>
            <a:spLocks noGrp="1"/>
          </p:cNvSpPr>
          <p:nvPr>
            <p:ph type="dt" sz="half" idx="10"/>
          </p:nvPr>
        </p:nvSpPr>
        <p:spPr/>
        <p:txBody>
          <a:bodyPr/>
          <a:lstStyle/>
          <a:p>
            <a:fld id="{DE2C3B36-40DB-4E35-838B-FDE69FF5A8F7}" type="datetimeFigureOut">
              <a:rPr lang="en-IN" smtClean="0"/>
              <a:t>02-10-2021</a:t>
            </a:fld>
            <a:endParaRPr lang="en-IN"/>
          </a:p>
        </p:txBody>
      </p:sp>
      <p:sp>
        <p:nvSpPr>
          <p:cNvPr id="8" name="Footer Placeholder 7">
            <a:extLst>
              <a:ext uri="{FF2B5EF4-FFF2-40B4-BE49-F238E27FC236}">
                <a16:creationId xmlns:a16="http://schemas.microsoft.com/office/drawing/2014/main" id="{FA865890-5376-4A93-AD4E-B8E76EF40CE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80A8706-43C6-46D9-9A7D-AA95BCBA178B}"/>
              </a:ext>
            </a:extLst>
          </p:cNvPr>
          <p:cNvSpPr>
            <a:spLocks noGrp="1"/>
          </p:cNvSpPr>
          <p:nvPr>
            <p:ph type="sldNum" sz="quarter" idx="12"/>
          </p:nvPr>
        </p:nvSpPr>
        <p:spPr/>
        <p:txBody>
          <a:bodyPr/>
          <a:lstStyle/>
          <a:p>
            <a:fld id="{5F00C9A2-35E6-4BD5-8270-0FA78136E4E1}" type="slidenum">
              <a:rPr lang="en-IN" smtClean="0"/>
              <a:t>‹#›</a:t>
            </a:fld>
            <a:endParaRPr lang="en-IN"/>
          </a:p>
        </p:txBody>
      </p:sp>
    </p:spTree>
    <p:extLst>
      <p:ext uri="{BB962C8B-B14F-4D97-AF65-F5344CB8AC3E}">
        <p14:creationId xmlns:p14="http://schemas.microsoft.com/office/powerpoint/2010/main" val="4189590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0C471-C1AD-4F48-A42B-A07849879C2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99DA16E-575C-4805-AC6B-B3199A3E8702}"/>
              </a:ext>
            </a:extLst>
          </p:cNvPr>
          <p:cNvSpPr>
            <a:spLocks noGrp="1"/>
          </p:cNvSpPr>
          <p:nvPr>
            <p:ph type="dt" sz="half" idx="10"/>
          </p:nvPr>
        </p:nvSpPr>
        <p:spPr/>
        <p:txBody>
          <a:bodyPr/>
          <a:lstStyle/>
          <a:p>
            <a:fld id="{DE2C3B36-40DB-4E35-838B-FDE69FF5A8F7}" type="datetimeFigureOut">
              <a:rPr lang="en-IN" smtClean="0"/>
              <a:t>02-10-2021</a:t>
            </a:fld>
            <a:endParaRPr lang="en-IN"/>
          </a:p>
        </p:txBody>
      </p:sp>
      <p:sp>
        <p:nvSpPr>
          <p:cNvPr id="4" name="Footer Placeholder 3">
            <a:extLst>
              <a:ext uri="{FF2B5EF4-FFF2-40B4-BE49-F238E27FC236}">
                <a16:creationId xmlns:a16="http://schemas.microsoft.com/office/drawing/2014/main" id="{A837D679-C34E-4AC7-976D-242BED90E3D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7E70C1D-3EB6-42FB-8FCA-F592E4AA05EC}"/>
              </a:ext>
            </a:extLst>
          </p:cNvPr>
          <p:cNvSpPr>
            <a:spLocks noGrp="1"/>
          </p:cNvSpPr>
          <p:nvPr>
            <p:ph type="sldNum" sz="quarter" idx="12"/>
          </p:nvPr>
        </p:nvSpPr>
        <p:spPr/>
        <p:txBody>
          <a:bodyPr/>
          <a:lstStyle/>
          <a:p>
            <a:fld id="{5F00C9A2-35E6-4BD5-8270-0FA78136E4E1}" type="slidenum">
              <a:rPr lang="en-IN" smtClean="0"/>
              <a:t>‹#›</a:t>
            </a:fld>
            <a:endParaRPr lang="en-IN"/>
          </a:p>
        </p:txBody>
      </p:sp>
    </p:spTree>
    <p:extLst>
      <p:ext uri="{BB962C8B-B14F-4D97-AF65-F5344CB8AC3E}">
        <p14:creationId xmlns:p14="http://schemas.microsoft.com/office/powerpoint/2010/main" val="35579618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393BD9-4A89-4A1F-931C-B2FCD531DBAD}"/>
              </a:ext>
            </a:extLst>
          </p:cNvPr>
          <p:cNvSpPr>
            <a:spLocks noGrp="1"/>
          </p:cNvSpPr>
          <p:nvPr>
            <p:ph type="dt" sz="half" idx="10"/>
          </p:nvPr>
        </p:nvSpPr>
        <p:spPr/>
        <p:txBody>
          <a:bodyPr/>
          <a:lstStyle/>
          <a:p>
            <a:fld id="{DE2C3B36-40DB-4E35-838B-FDE69FF5A8F7}" type="datetimeFigureOut">
              <a:rPr lang="en-IN" smtClean="0"/>
              <a:t>02-10-2021</a:t>
            </a:fld>
            <a:endParaRPr lang="en-IN"/>
          </a:p>
        </p:txBody>
      </p:sp>
      <p:sp>
        <p:nvSpPr>
          <p:cNvPr id="3" name="Footer Placeholder 2">
            <a:extLst>
              <a:ext uri="{FF2B5EF4-FFF2-40B4-BE49-F238E27FC236}">
                <a16:creationId xmlns:a16="http://schemas.microsoft.com/office/drawing/2014/main" id="{EE6CFC13-35C7-4E2C-8B32-9B43D889A1A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DD1F4E5-135A-4396-BDD2-27118A837D38}"/>
              </a:ext>
            </a:extLst>
          </p:cNvPr>
          <p:cNvSpPr>
            <a:spLocks noGrp="1"/>
          </p:cNvSpPr>
          <p:nvPr>
            <p:ph type="sldNum" sz="quarter" idx="12"/>
          </p:nvPr>
        </p:nvSpPr>
        <p:spPr/>
        <p:txBody>
          <a:bodyPr/>
          <a:lstStyle/>
          <a:p>
            <a:fld id="{5F00C9A2-35E6-4BD5-8270-0FA78136E4E1}" type="slidenum">
              <a:rPr lang="en-IN" smtClean="0"/>
              <a:t>‹#›</a:t>
            </a:fld>
            <a:endParaRPr lang="en-IN"/>
          </a:p>
        </p:txBody>
      </p:sp>
    </p:spTree>
    <p:extLst>
      <p:ext uri="{BB962C8B-B14F-4D97-AF65-F5344CB8AC3E}">
        <p14:creationId xmlns:p14="http://schemas.microsoft.com/office/powerpoint/2010/main" val="430722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00C90-E218-4A16-B5EF-BADDFD7F09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E5D023D-CB9E-4582-93A7-5AF178D952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6ACBBCA-1013-4B88-81D8-7C31D07ECC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B3C183-5B2D-4F8D-9F71-9647DFB7B4BE}"/>
              </a:ext>
            </a:extLst>
          </p:cNvPr>
          <p:cNvSpPr>
            <a:spLocks noGrp="1"/>
          </p:cNvSpPr>
          <p:nvPr>
            <p:ph type="dt" sz="half" idx="10"/>
          </p:nvPr>
        </p:nvSpPr>
        <p:spPr/>
        <p:txBody>
          <a:bodyPr/>
          <a:lstStyle/>
          <a:p>
            <a:fld id="{DE2C3B36-40DB-4E35-838B-FDE69FF5A8F7}" type="datetimeFigureOut">
              <a:rPr lang="en-IN" smtClean="0"/>
              <a:t>02-10-2021</a:t>
            </a:fld>
            <a:endParaRPr lang="en-IN"/>
          </a:p>
        </p:txBody>
      </p:sp>
      <p:sp>
        <p:nvSpPr>
          <p:cNvPr id="6" name="Footer Placeholder 5">
            <a:extLst>
              <a:ext uri="{FF2B5EF4-FFF2-40B4-BE49-F238E27FC236}">
                <a16:creationId xmlns:a16="http://schemas.microsoft.com/office/drawing/2014/main" id="{147CBC5E-8F4F-4DBA-B89E-A738BA4797E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66A83C0-40EC-4C2E-8589-932AF8FAA180}"/>
              </a:ext>
            </a:extLst>
          </p:cNvPr>
          <p:cNvSpPr>
            <a:spLocks noGrp="1"/>
          </p:cNvSpPr>
          <p:nvPr>
            <p:ph type="sldNum" sz="quarter" idx="12"/>
          </p:nvPr>
        </p:nvSpPr>
        <p:spPr/>
        <p:txBody>
          <a:bodyPr/>
          <a:lstStyle/>
          <a:p>
            <a:fld id="{5F00C9A2-35E6-4BD5-8270-0FA78136E4E1}" type="slidenum">
              <a:rPr lang="en-IN" smtClean="0"/>
              <a:t>‹#›</a:t>
            </a:fld>
            <a:endParaRPr lang="en-IN"/>
          </a:p>
        </p:txBody>
      </p:sp>
    </p:spTree>
    <p:extLst>
      <p:ext uri="{BB962C8B-B14F-4D97-AF65-F5344CB8AC3E}">
        <p14:creationId xmlns:p14="http://schemas.microsoft.com/office/powerpoint/2010/main" val="2179873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6244F-E1E1-499C-9A7B-752C71F9E2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1B4EE14-AF45-435C-BA99-23883C4674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1AD0CCD-E792-43E5-8371-8EAF803753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5A1DF3-71D7-421E-B33B-82D191C205F2}"/>
              </a:ext>
            </a:extLst>
          </p:cNvPr>
          <p:cNvSpPr>
            <a:spLocks noGrp="1"/>
          </p:cNvSpPr>
          <p:nvPr>
            <p:ph type="dt" sz="half" idx="10"/>
          </p:nvPr>
        </p:nvSpPr>
        <p:spPr/>
        <p:txBody>
          <a:bodyPr/>
          <a:lstStyle/>
          <a:p>
            <a:fld id="{DE2C3B36-40DB-4E35-838B-FDE69FF5A8F7}" type="datetimeFigureOut">
              <a:rPr lang="en-IN" smtClean="0"/>
              <a:t>02-10-2021</a:t>
            </a:fld>
            <a:endParaRPr lang="en-IN"/>
          </a:p>
        </p:txBody>
      </p:sp>
      <p:sp>
        <p:nvSpPr>
          <p:cNvPr id="6" name="Footer Placeholder 5">
            <a:extLst>
              <a:ext uri="{FF2B5EF4-FFF2-40B4-BE49-F238E27FC236}">
                <a16:creationId xmlns:a16="http://schemas.microsoft.com/office/drawing/2014/main" id="{251AFCE6-272E-4350-99D7-F72E6959958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1EE2C7D-53C4-4CE0-BBAD-24B32F736CB8}"/>
              </a:ext>
            </a:extLst>
          </p:cNvPr>
          <p:cNvSpPr>
            <a:spLocks noGrp="1"/>
          </p:cNvSpPr>
          <p:nvPr>
            <p:ph type="sldNum" sz="quarter" idx="12"/>
          </p:nvPr>
        </p:nvSpPr>
        <p:spPr/>
        <p:txBody>
          <a:bodyPr/>
          <a:lstStyle/>
          <a:p>
            <a:fld id="{5F00C9A2-35E6-4BD5-8270-0FA78136E4E1}" type="slidenum">
              <a:rPr lang="en-IN" smtClean="0"/>
              <a:t>‹#›</a:t>
            </a:fld>
            <a:endParaRPr lang="en-IN"/>
          </a:p>
        </p:txBody>
      </p:sp>
    </p:spTree>
    <p:extLst>
      <p:ext uri="{BB962C8B-B14F-4D97-AF65-F5344CB8AC3E}">
        <p14:creationId xmlns:p14="http://schemas.microsoft.com/office/powerpoint/2010/main" val="1449011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87200E3-164E-4CCB-8FEB-9D137D4392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4A73312-C41B-4032-9AF7-5090B7BB5A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F33BC67-F8C0-4D30-8E3B-2D3CE68A52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2C3B36-40DB-4E35-838B-FDE69FF5A8F7}" type="datetimeFigureOut">
              <a:rPr lang="en-IN" smtClean="0"/>
              <a:t>02-10-2021</a:t>
            </a:fld>
            <a:endParaRPr lang="en-IN"/>
          </a:p>
        </p:txBody>
      </p:sp>
      <p:sp>
        <p:nvSpPr>
          <p:cNvPr id="5" name="Footer Placeholder 4">
            <a:extLst>
              <a:ext uri="{FF2B5EF4-FFF2-40B4-BE49-F238E27FC236}">
                <a16:creationId xmlns:a16="http://schemas.microsoft.com/office/drawing/2014/main" id="{A5F677DD-07C8-46D9-8BA4-B5CA4EC0180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4710AF3-1EF6-46CE-9956-9CD70C2A00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00C9A2-35E6-4BD5-8270-0FA78136E4E1}" type="slidenum">
              <a:rPr lang="en-IN" smtClean="0"/>
              <a:t>‹#›</a:t>
            </a:fld>
            <a:endParaRPr lang="en-IN"/>
          </a:p>
        </p:txBody>
      </p:sp>
    </p:spTree>
    <p:extLst>
      <p:ext uri="{BB962C8B-B14F-4D97-AF65-F5344CB8AC3E}">
        <p14:creationId xmlns:p14="http://schemas.microsoft.com/office/powerpoint/2010/main" val="31309789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5134132-330C-403F-BF96-9B21C9588142}"/>
              </a:ext>
            </a:extLst>
          </p:cNvPr>
          <p:cNvPicPr>
            <a:picLocks noChangeAspect="1"/>
          </p:cNvPicPr>
          <p:nvPr/>
        </p:nvPicPr>
        <p:blipFill rotWithShape="1">
          <a:blip r:embed="rId2"/>
          <a:srcRect l="5600" r="13675" b="9090"/>
          <a:stretch/>
        </p:blipFill>
        <p:spPr>
          <a:xfrm>
            <a:off x="3523488" y="10"/>
            <a:ext cx="8668512" cy="6857990"/>
          </a:xfrm>
          <a:prstGeom prst="rect">
            <a:avLst/>
          </a:prstGeom>
        </p:spPr>
      </p:pic>
      <p:sp>
        <p:nvSpPr>
          <p:cNvPr id="17" name="Rectangle 16">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15F6C8-1E2C-4A11-AFF9-31E6AB6D1FF4}"/>
              </a:ext>
            </a:extLst>
          </p:cNvPr>
          <p:cNvSpPr>
            <a:spLocks noGrp="1"/>
          </p:cNvSpPr>
          <p:nvPr>
            <p:ph type="title"/>
          </p:nvPr>
        </p:nvSpPr>
        <p:spPr>
          <a:xfrm>
            <a:off x="477981" y="1122363"/>
            <a:ext cx="4023360" cy="3204134"/>
          </a:xfrm>
        </p:spPr>
        <p:txBody>
          <a:bodyPr vert="horz" lIns="91440" tIns="45720" rIns="91440" bIns="45720" rtlCol="0" anchor="b">
            <a:normAutofit fontScale="90000"/>
          </a:bodyPr>
          <a:lstStyle/>
          <a:p>
            <a:r>
              <a:rPr lang="en-US" dirty="0"/>
              <a:t>Prediction of diabetes using Logistic Regression </a:t>
            </a:r>
            <a:br>
              <a:rPr lang="en-US" dirty="0"/>
            </a:br>
            <a:r>
              <a:rPr lang="en-US" sz="2000" dirty="0"/>
              <a:t>Project by - </a:t>
            </a:r>
            <a:r>
              <a:rPr lang="en-US" dirty="0"/>
              <a:t> </a:t>
            </a:r>
            <a:r>
              <a:rPr lang="en-US" sz="2200" dirty="0"/>
              <a:t>Nishad Chaoji </a:t>
            </a:r>
            <a:br>
              <a:rPr lang="en-US" dirty="0"/>
            </a:br>
            <a:endParaRPr lang="en-US" dirty="0"/>
          </a:p>
        </p:txBody>
      </p:sp>
      <p:sp>
        <p:nvSpPr>
          <p:cNvPr id="19" name="Rectangle 1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1572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D1D407-4674-4378-9E9C-365FBEB75652}"/>
              </a:ext>
            </a:extLst>
          </p:cNvPr>
          <p:cNvSpPr>
            <a:spLocks noGrp="1"/>
          </p:cNvSpPr>
          <p:nvPr>
            <p:ph type="title"/>
          </p:nvPr>
        </p:nvSpPr>
        <p:spPr>
          <a:xfrm>
            <a:off x="841248" y="548640"/>
            <a:ext cx="3600860" cy="5431536"/>
          </a:xfrm>
        </p:spPr>
        <p:txBody>
          <a:bodyPr>
            <a:normAutofit/>
          </a:bodyPr>
          <a:lstStyle/>
          <a:p>
            <a:r>
              <a:rPr lang="en-IN" sz="5400"/>
              <a:t>Logistic Regression</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23FF23-0882-4A5B-B8D9-1E7A0B2138B6}"/>
              </a:ext>
            </a:extLst>
          </p:cNvPr>
          <p:cNvSpPr>
            <a:spLocks noGrp="1"/>
          </p:cNvSpPr>
          <p:nvPr>
            <p:ph idx="1"/>
          </p:nvPr>
        </p:nvSpPr>
        <p:spPr>
          <a:xfrm>
            <a:off x="5126418" y="552091"/>
            <a:ext cx="6224335" cy="5431536"/>
          </a:xfrm>
        </p:spPr>
        <p:txBody>
          <a:bodyPr anchor="ctr">
            <a:normAutofit/>
          </a:bodyPr>
          <a:lstStyle/>
          <a:p>
            <a:r>
              <a:rPr lang="en-IN" sz="2200" b="0" i="0">
                <a:effectLst/>
              </a:rPr>
              <a:t>Logistic regression is a supervised learning classification algorithm used to predict the probability of a target variable. The nature of target or dependent variable is dichotomous, which means there would be only two possible classes.</a:t>
            </a:r>
          </a:p>
          <a:p>
            <a:r>
              <a:rPr lang="en-IN" sz="2200" b="0" i="0">
                <a:effectLst/>
              </a:rPr>
              <a:t>In simple words, the dependent variable is binary in nature having data coded as either 1 (stands for success/yes) or 0 (stands for failure/no).</a:t>
            </a:r>
          </a:p>
          <a:p>
            <a:r>
              <a:rPr lang="en-IN" sz="2200" b="0" i="0">
                <a:effectLst/>
              </a:rPr>
              <a:t>Mathematically, a logistic regression model predicts P(Y=1) as a function of X. It is one of the simplest ML algorithms that can be used for various classification problems such as spam detection, Diabetes prediction, cancer detection etc.</a:t>
            </a:r>
          </a:p>
          <a:p>
            <a:endParaRPr lang="en-IN" sz="2200"/>
          </a:p>
        </p:txBody>
      </p:sp>
    </p:spTree>
    <p:extLst>
      <p:ext uri="{BB962C8B-B14F-4D97-AF65-F5344CB8AC3E}">
        <p14:creationId xmlns:p14="http://schemas.microsoft.com/office/powerpoint/2010/main" val="1824177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23F268-BF30-4494-ADD5-F9898E16FC46}"/>
              </a:ext>
            </a:extLst>
          </p:cNvPr>
          <p:cNvSpPr>
            <a:spLocks noGrp="1"/>
          </p:cNvSpPr>
          <p:nvPr>
            <p:ph type="title"/>
          </p:nvPr>
        </p:nvSpPr>
        <p:spPr>
          <a:xfrm>
            <a:off x="1028700" y="1967266"/>
            <a:ext cx="2628900" cy="2547257"/>
          </a:xfrm>
          <a:noFill/>
        </p:spPr>
        <p:txBody>
          <a:bodyPr anchor="ctr">
            <a:normAutofit/>
          </a:bodyPr>
          <a:lstStyle/>
          <a:p>
            <a:pPr algn="ctr"/>
            <a:r>
              <a:rPr lang="en-IN" sz="3600">
                <a:solidFill>
                  <a:srgbClr val="FFFFFF"/>
                </a:solidFill>
              </a:rPr>
              <a:t>Logistic Regression diagram</a:t>
            </a:r>
          </a:p>
        </p:txBody>
      </p:sp>
      <p:pic>
        <p:nvPicPr>
          <p:cNvPr id="4" name="Picture 3">
            <a:extLst>
              <a:ext uri="{FF2B5EF4-FFF2-40B4-BE49-F238E27FC236}">
                <a16:creationId xmlns:a16="http://schemas.microsoft.com/office/drawing/2014/main" id="{23C1D529-BE09-418B-B4CC-8CD4575AC2DF}"/>
              </a:ext>
            </a:extLst>
          </p:cNvPr>
          <p:cNvPicPr>
            <a:picLocks noChangeAspect="1"/>
          </p:cNvPicPr>
          <p:nvPr/>
        </p:nvPicPr>
        <p:blipFill>
          <a:blip r:embed="rId2"/>
          <a:stretch>
            <a:fillRect/>
          </a:stretch>
        </p:blipFill>
        <p:spPr>
          <a:xfrm>
            <a:off x="4777316" y="1174535"/>
            <a:ext cx="6780700" cy="4506600"/>
          </a:xfrm>
          <a:prstGeom prst="rect">
            <a:avLst/>
          </a:prstGeom>
        </p:spPr>
      </p:pic>
    </p:spTree>
    <p:extLst>
      <p:ext uri="{BB962C8B-B14F-4D97-AF65-F5344CB8AC3E}">
        <p14:creationId xmlns:p14="http://schemas.microsoft.com/office/powerpoint/2010/main" val="1466940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3D2BB3-6E2B-42D2-AD68-386FE040B43D}"/>
              </a:ext>
            </a:extLst>
          </p:cNvPr>
          <p:cNvSpPr>
            <a:spLocks noGrp="1"/>
          </p:cNvSpPr>
          <p:nvPr>
            <p:ph type="title"/>
          </p:nvPr>
        </p:nvSpPr>
        <p:spPr>
          <a:xfrm>
            <a:off x="841248" y="548640"/>
            <a:ext cx="3600860" cy="5431536"/>
          </a:xfrm>
        </p:spPr>
        <p:txBody>
          <a:bodyPr>
            <a:normAutofit/>
          </a:bodyPr>
          <a:lstStyle/>
          <a:p>
            <a:r>
              <a:rPr lang="en-IN" sz="5400"/>
              <a:t>Why are we using Logistic Regression</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C868A3-BD31-4409-9776-089A86799B2C}"/>
              </a:ext>
            </a:extLst>
          </p:cNvPr>
          <p:cNvSpPr>
            <a:spLocks noGrp="1"/>
          </p:cNvSpPr>
          <p:nvPr>
            <p:ph idx="1"/>
          </p:nvPr>
        </p:nvSpPr>
        <p:spPr>
          <a:xfrm>
            <a:off x="5126419" y="552091"/>
            <a:ext cx="6044502" cy="5431536"/>
          </a:xfrm>
        </p:spPr>
        <p:txBody>
          <a:bodyPr anchor="ctr">
            <a:normAutofit/>
          </a:bodyPr>
          <a:lstStyle/>
          <a:p>
            <a:pPr marL="0" indent="0">
              <a:buNone/>
            </a:pPr>
            <a:r>
              <a:rPr lang="en-IN" sz="2200" dirty="0">
                <a:effectLst/>
                <a:ea typeface="Times New Roman" panose="02020603050405020304" pitchFamily="18" charset="0"/>
              </a:rPr>
              <a:t>Here, for this project we are going to use logistical regression as the outcome here is either 1 or 0 or the patient has diabetes or does not have diabetes there is no in between</a:t>
            </a:r>
            <a:endParaRPr lang="en-IN" sz="2200" dirty="0"/>
          </a:p>
        </p:txBody>
      </p:sp>
    </p:spTree>
    <p:extLst>
      <p:ext uri="{BB962C8B-B14F-4D97-AF65-F5344CB8AC3E}">
        <p14:creationId xmlns:p14="http://schemas.microsoft.com/office/powerpoint/2010/main" val="1875710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CC8F5402-45E2-4E41-962A-BB3A382A914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2B6DDB-F101-420C-AD30-16DCC7E74F8F}"/>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Implementation of the Project</a:t>
            </a:r>
          </a:p>
        </p:txBody>
      </p:sp>
    </p:spTree>
    <p:extLst>
      <p:ext uri="{BB962C8B-B14F-4D97-AF65-F5344CB8AC3E}">
        <p14:creationId xmlns:p14="http://schemas.microsoft.com/office/powerpoint/2010/main" val="941908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228AA3C-B031-4D2D-A194-72B42A1E4022}"/>
              </a:ext>
            </a:extLst>
          </p:cNvPr>
          <p:cNvSpPr>
            <a:spLocks noGrp="1"/>
          </p:cNvSpPr>
          <p:nvPr>
            <p:ph type="title"/>
          </p:nvPr>
        </p:nvSpPr>
        <p:spPr>
          <a:xfrm>
            <a:off x="841248" y="548640"/>
            <a:ext cx="3600860" cy="5431536"/>
          </a:xfrm>
        </p:spPr>
        <p:txBody>
          <a:bodyPr>
            <a:normAutofit/>
          </a:bodyPr>
          <a:lstStyle/>
          <a:p>
            <a:r>
              <a:rPr lang="en-IN" sz="5400"/>
              <a:t>Analysis of the data </a:t>
            </a:r>
          </a:p>
        </p:txBody>
      </p:sp>
      <p:sp>
        <p:nvSpPr>
          <p:cNvPr id="18"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A56C327-2A9A-46DC-A010-BD59B81B6EDA}"/>
              </a:ext>
            </a:extLst>
          </p:cNvPr>
          <p:cNvSpPr>
            <a:spLocks noGrp="1"/>
          </p:cNvSpPr>
          <p:nvPr>
            <p:ph idx="1"/>
          </p:nvPr>
        </p:nvSpPr>
        <p:spPr>
          <a:xfrm>
            <a:off x="5126418" y="552090"/>
            <a:ext cx="6955854" cy="5970629"/>
          </a:xfrm>
        </p:spPr>
        <p:txBody>
          <a:bodyPr anchor="ctr">
            <a:normAutofit/>
          </a:bodyPr>
          <a:lstStyle/>
          <a:p>
            <a:r>
              <a:rPr lang="en-IN" sz="1700" dirty="0"/>
              <a:t>We begin by first importing the necessary libraries, that are pandas, numpy, seaborn, matplotlib and sckitlearn. </a:t>
            </a:r>
          </a:p>
          <a:p>
            <a:r>
              <a:rPr lang="en-IN" sz="1700" dirty="0"/>
              <a:t>Next after importing all the libraries we import in the dataset. our data stored in a CSV file called diabetes.csv. We first read our database in a pandas data frame called df, and then used the head () function to display the first 10 records in our database. </a:t>
            </a:r>
          </a:p>
          <a:p>
            <a:r>
              <a:rPr lang="en-IN" sz="1700" dirty="0"/>
              <a:t>Next we make a number of plots using matplotlib and seaborn to analyse what the situation is and what are the parameters of the people who are susceptible to diabetes. </a:t>
            </a:r>
          </a:p>
          <a:p>
            <a:r>
              <a:rPr lang="en-IN" sz="1700" dirty="0"/>
              <a:t>The plots are a count plot to check how many women have diabetes, bar graph to check the BMI range of people, </a:t>
            </a:r>
            <a:r>
              <a:rPr lang="en-IN" sz="1700" b="0" i="0" dirty="0">
                <a:effectLst/>
              </a:rPr>
              <a:t> hist plot to find out that which age group suffered with diabetes and last </a:t>
            </a:r>
            <a:r>
              <a:rPr lang="en-IN" sz="1700" dirty="0"/>
              <a:t>an </a:t>
            </a:r>
            <a:r>
              <a:rPr lang="en-IN" sz="1700" b="0" i="0" dirty="0">
                <a:effectLst/>
              </a:rPr>
              <a:t>axis plot to classify the relation b/w BP and diabetes. </a:t>
            </a:r>
          </a:p>
          <a:p>
            <a:r>
              <a:rPr lang="en-IN" sz="1700" dirty="0"/>
              <a:t>The results were worrisome as a third of the patients suffered from diabetes , Majority of the population had a BMI over 30 or were obese and the patients having higher BP had diabetes . </a:t>
            </a:r>
          </a:p>
        </p:txBody>
      </p:sp>
    </p:spTree>
    <p:extLst>
      <p:ext uri="{BB962C8B-B14F-4D97-AF65-F5344CB8AC3E}">
        <p14:creationId xmlns:p14="http://schemas.microsoft.com/office/powerpoint/2010/main" val="32287935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DC85DF-A3ED-40D1-A4E3-A37614B1833D}"/>
              </a:ext>
            </a:extLst>
          </p:cNvPr>
          <p:cNvSpPr>
            <a:spLocks noGrp="1"/>
          </p:cNvSpPr>
          <p:nvPr>
            <p:ph type="title"/>
          </p:nvPr>
        </p:nvSpPr>
        <p:spPr>
          <a:xfrm>
            <a:off x="841248" y="548640"/>
            <a:ext cx="3600860" cy="5431536"/>
          </a:xfrm>
        </p:spPr>
        <p:txBody>
          <a:bodyPr>
            <a:normAutofit/>
          </a:bodyPr>
          <a:lstStyle/>
          <a:p>
            <a:r>
              <a:rPr lang="en-IN" sz="3800" dirty="0"/>
              <a:t>Implementation of the algorithm and predicting</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1CC4A28-C557-45F8-B9E2-976F1FFC24BB}"/>
              </a:ext>
            </a:extLst>
          </p:cNvPr>
          <p:cNvSpPr>
            <a:spLocks noGrp="1"/>
          </p:cNvSpPr>
          <p:nvPr>
            <p:ph idx="1"/>
          </p:nvPr>
        </p:nvSpPr>
        <p:spPr>
          <a:xfrm>
            <a:off x="5126418" y="552091"/>
            <a:ext cx="6224335" cy="5431536"/>
          </a:xfrm>
        </p:spPr>
        <p:txBody>
          <a:bodyPr anchor="ctr">
            <a:normAutofit/>
          </a:bodyPr>
          <a:lstStyle/>
          <a:p>
            <a:r>
              <a:rPr lang="en-IN" sz="2000" b="0" i="0" dirty="0">
                <a:effectLst/>
              </a:rPr>
              <a:t>we are going to do is find the correlation of every pair of features (and the outcome variable), and visualize the correlations using a heatmap. Brighter colours indicate more correlation. As we can see from the table and the heatmap, glucose levels, age, BMI and number of pregnancies all have significant correlation with the outcome variable. We split the </a:t>
            </a:r>
            <a:r>
              <a:rPr lang="en-IN" sz="2000" b="0" i="0" dirty="0" err="1">
                <a:effectLst/>
              </a:rPr>
              <a:t>dataframe</a:t>
            </a:r>
            <a:r>
              <a:rPr lang="en-IN" sz="2000" b="0" i="0" dirty="0">
                <a:effectLst/>
              </a:rPr>
              <a:t> into 3 </a:t>
            </a:r>
            <a:r>
              <a:rPr lang="en-IN" sz="2000" b="0" i="0" dirty="0" err="1">
                <a:effectLst/>
              </a:rPr>
              <a:t>i.e</a:t>
            </a:r>
            <a:r>
              <a:rPr lang="en-IN" sz="2000" b="0" i="0" dirty="0">
                <a:effectLst/>
              </a:rPr>
              <a:t> train, test and check.</a:t>
            </a:r>
          </a:p>
          <a:p>
            <a:r>
              <a:rPr lang="en-IN" sz="2000" b="0" i="0" dirty="0">
                <a:effectLst/>
              </a:rPr>
              <a:t>We began the training part since the model is readily available in </a:t>
            </a:r>
            <a:r>
              <a:rPr lang="en-IN" sz="2000" b="0" i="0" dirty="0" err="1">
                <a:effectLst/>
              </a:rPr>
              <a:t>sklearn</a:t>
            </a:r>
            <a:r>
              <a:rPr lang="en-IN" sz="2000" b="0" i="0" dirty="0">
                <a:effectLst/>
              </a:rPr>
              <a:t>, the training process is quite easy, and we can do it in few lines of code. First, we create an instance called </a:t>
            </a:r>
            <a:r>
              <a:rPr lang="en-IN" sz="2000" b="0" i="0" dirty="0" err="1">
                <a:effectLst/>
              </a:rPr>
              <a:t>Diabetes_Check</a:t>
            </a:r>
            <a:r>
              <a:rPr lang="en-IN" sz="2000" b="0" i="0" dirty="0">
                <a:effectLst/>
              </a:rPr>
              <a:t> and then use the fit function to train the model. </a:t>
            </a:r>
            <a:endParaRPr lang="en-IN" sz="2000" dirty="0"/>
          </a:p>
        </p:txBody>
      </p:sp>
    </p:spTree>
    <p:extLst>
      <p:ext uri="{BB962C8B-B14F-4D97-AF65-F5344CB8AC3E}">
        <p14:creationId xmlns:p14="http://schemas.microsoft.com/office/powerpoint/2010/main" val="17530959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FADAEC4C-E85C-4D68-AD9C-9EDDA385C5F5}"/>
              </a:ext>
            </a:extLst>
          </p:cNvPr>
          <p:cNvSpPr>
            <a:spLocks noGrp="1"/>
          </p:cNvSpPr>
          <p:nvPr>
            <p:ph type="title"/>
          </p:nvPr>
        </p:nvSpPr>
        <p:spPr>
          <a:xfrm>
            <a:off x="841248" y="548640"/>
            <a:ext cx="3600860" cy="5431536"/>
          </a:xfrm>
        </p:spPr>
        <p:txBody>
          <a:bodyPr>
            <a:normAutofit/>
          </a:bodyPr>
          <a:lstStyle/>
          <a:p>
            <a:r>
              <a:rPr lang="en-IN" sz="3800"/>
              <a:t>Implementation of the algorithm and predicting (cont)</a:t>
            </a:r>
          </a:p>
        </p:txBody>
      </p:sp>
      <p:sp>
        <p:nvSpPr>
          <p:cNvPr id="12"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8CC9EDF3-4A91-4C8D-A4C4-3376040A29FD}"/>
              </a:ext>
            </a:extLst>
          </p:cNvPr>
          <p:cNvSpPr>
            <a:spLocks noGrp="1"/>
          </p:cNvSpPr>
          <p:nvPr>
            <p:ph idx="1"/>
          </p:nvPr>
        </p:nvSpPr>
        <p:spPr>
          <a:xfrm>
            <a:off x="5126418" y="552091"/>
            <a:ext cx="6224335" cy="5431536"/>
          </a:xfrm>
        </p:spPr>
        <p:txBody>
          <a:bodyPr anchor="ctr">
            <a:normAutofit/>
          </a:bodyPr>
          <a:lstStyle/>
          <a:p>
            <a:r>
              <a:rPr lang="en-IN" sz="2200" dirty="0"/>
              <a:t>We get accuracy as 78 percent .</a:t>
            </a:r>
          </a:p>
          <a:p>
            <a:r>
              <a:rPr lang="en-IN" sz="2200" b="0" i="0" dirty="0">
                <a:effectLst/>
              </a:rPr>
              <a:t>Next is the testing part , we start by importing </a:t>
            </a:r>
            <a:r>
              <a:rPr lang="en-IN" sz="2200" b="0" i="0" dirty="0" err="1">
                <a:effectLst/>
              </a:rPr>
              <a:t>joblib</a:t>
            </a:r>
            <a:r>
              <a:rPr lang="en-IN" sz="2200" b="0" i="0" dirty="0">
                <a:effectLst/>
              </a:rPr>
              <a:t> and then similarly like training we implement it as well  </a:t>
            </a:r>
            <a:r>
              <a:rPr lang="en-IN" sz="2200" dirty="0"/>
              <a:t> </a:t>
            </a:r>
          </a:p>
          <a:p>
            <a:r>
              <a:rPr lang="en-IN" sz="2200" dirty="0"/>
              <a:t>With training and testing over we can start predicting part . We will now use our unused data to see how predictions can be made. We have our unused data in Check </a:t>
            </a:r>
            <a:r>
              <a:rPr lang="en-IN" sz="2200" dirty="0" err="1"/>
              <a:t>dataframe</a:t>
            </a:r>
            <a:r>
              <a:rPr lang="en-IN" sz="2200" dirty="0"/>
              <a:t>.</a:t>
            </a:r>
          </a:p>
          <a:p>
            <a:r>
              <a:rPr lang="en-IN" sz="2200" dirty="0"/>
              <a:t>We will now use the first record to make our prediction. We will implement it with a few lines of code</a:t>
            </a:r>
          </a:p>
          <a:p>
            <a:endParaRPr lang="en-IN" sz="2200" dirty="0"/>
          </a:p>
          <a:p>
            <a:pPr marL="0" indent="0">
              <a:buNone/>
            </a:pPr>
            <a:endParaRPr lang="en-IN" sz="2200" dirty="0"/>
          </a:p>
        </p:txBody>
      </p:sp>
    </p:spTree>
    <p:extLst>
      <p:ext uri="{BB962C8B-B14F-4D97-AF65-F5344CB8AC3E}">
        <p14:creationId xmlns:p14="http://schemas.microsoft.com/office/powerpoint/2010/main" val="32738136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CBDC1-68E1-4F4C-8AA6-EA978DF2F004}"/>
              </a:ext>
            </a:extLst>
          </p:cNvPr>
          <p:cNvSpPr>
            <a:spLocks noGrp="1"/>
          </p:cNvSpPr>
          <p:nvPr>
            <p:ph type="title"/>
          </p:nvPr>
        </p:nvSpPr>
        <p:spPr/>
        <p:txBody>
          <a:bodyPr/>
          <a:lstStyle/>
          <a:p>
            <a:r>
              <a:rPr lang="en-IN" dirty="0"/>
              <a:t>Output </a:t>
            </a:r>
          </a:p>
        </p:txBody>
      </p:sp>
      <p:sp>
        <p:nvSpPr>
          <p:cNvPr id="3" name="Content Placeholder 2">
            <a:extLst>
              <a:ext uri="{FF2B5EF4-FFF2-40B4-BE49-F238E27FC236}">
                <a16:creationId xmlns:a16="http://schemas.microsoft.com/office/drawing/2014/main" id="{172756DB-5EB5-4668-BB38-D471014B56D2}"/>
              </a:ext>
            </a:extLst>
          </p:cNvPr>
          <p:cNvSpPr>
            <a:spLocks noGrp="1"/>
          </p:cNvSpPr>
          <p:nvPr>
            <p:ph idx="1"/>
          </p:nvPr>
        </p:nvSpPr>
        <p:spPr>
          <a:xfrm>
            <a:off x="838200" y="1580509"/>
            <a:ext cx="10093348" cy="6774508"/>
          </a:xfrm>
        </p:spPr>
        <p:txBody>
          <a:bodyPr/>
          <a:lstStyle/>
          <a:p>
            <a:r>
              <a:rPr lang="en-IN" dirty="0"/>
              <a:t>On implementing we get the output as . </a:t>
            </a:r>
          </a:p>
          <a:p>
            <a:pPr marL="0" indent="0">
              <a:buNone/>
            </a:pPr>
            <a:r>
              <a:rPr lang="en-IN" dirty="0"/>
              <a:t> </a:t>
            </a:r>
          </a:p>
        </p:txBody>
      </p:sp>
      <p:pic>
        <p:nvPicPr>
          <p:cNvPr id="2050" name="Picture 2" descr="Text, letter&#10;&#10;Description automatically generated">
            <a:extLst>
              <a:ext uri="{FF2B5EF4-FFF2-40B4-BE49-F238E27FC236}">
                <a16:creationId xmlns:a16="http://schemas.microsoft.com/office/drawing/2014/main" id="{A0EE96FA-5C87-415E-ADA5-4501B0C51C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2620804"/>
            <a:ext cx="7908120" cy="2255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22205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96A22E-FDE2-4F9D-B1F8-45A06A818C10}"/>
              </a:ext>
            </a:extLst>
          </p:cNvPr>
          <p:cNvSpPr>
            <a:spLocks noGrp="1"/>
          </p:cNvSpPr>
          <p:nvPr>
            <p:ph type="title"/>
          </p:nvPr>
        </p:nvSpPr>
        <p:spPr>
          <a:xfrm>
            <a:off x="841248" y="548640"/>
            <a:ext cx="3600860" cy="5431536"/>
          </a:xfrm>
        </p:spPr>
        <p:txBody>
          <a:bodyPr>
            <a:normAutofit/>
          </a:bodyPr>
          <a:lstStyle/>
          <a:p>
            <a:r>
              <a:rPr lang="en-IN" sz="5400"/>
              <a:t>Conclusions </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387FB2C-BCCA-4F64-A5CA-6B386CFAB87A}"/>
              </a:ext>
            </a:extLst>
          </p:cNvPr>
          <p:cNvSpPr>
            <a:spLocks noGrp="1"/>
          </p:cNvSpPr>
          <p:nvPr>
            <p:ph idx="1"/>
          </p:nvPr>
        </p:nvSpPr>
        <p:spPr>
          <a:xfrm>
            <a:off x="5126418" y="552091"/>
            <a:ext cx="6224335" cy="5431536"/>
          </a:xfrm>
        </p:spPr>
        <p:txBody>
          <a:bodyPr anchor="ctr">
            <a:normAutofit/>
          </a:bodyPr>
          <a:lstStyle/>
          <a:p>
            <a:r>
              <a:rPr lang="en-IN" sz="2200"/>
              <a:t>From the out put we can see that the patient is suffering from diabetes and needs to consult the doctor immediately and start her medication . </a:t>
            </a:r>
          </a:p>
          <a:p>
            <a:r>
              <a:rPr lang="en-IN" sz="2200"/>
              <a:t>The model has an accuracy of 78 percent so there is a chance that she might not be having but 78 percent is a big number so she should at least consult the doctor asap and find out more. </a:t>
            </a:r>
          </a:p>
        </p:txBody>
      </p:sp>
    </p:spTree>
    <p:extLst>
      <p:ext uri="{BB962C8B-B14F-4D97-AF65-F5344CB8AC3E}">
        <p14:creationId xmlns:p14="http://schemas.microsoft.com/office/powerpoint/2010/main" val="1388802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Background pattern&#10;&#10;Description automatically generated">
            <a:extLst>
              <a:ext uri="{FF2B5EF4-FFF2-40B4-BE49-F238E27FC236}">
                <a16:creationId xmlns:a16="http://schemas.microsoft.com/office/drawing/2014/main" id="{57F039FA-6EA0-43F1-AA8A-249DF64E140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4DA6D0-11C4-442A-B428-2A8AC8123F0D}"/>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IN" sz="5200" dirty="0">
                <a:solidFill>
                  <a:srgbClr val="FFFFFF"/>
                </a:solidFill>
              </a:rPr>
              <a:t>Thank You </a:t>
            </a:r>
          </a:p>
        </p:txBody>
      </p:sp>
    </p:spTree>
    <p:extLst>
      <p:ext uri="{BB962C8B-B14F-4D97-AF65-F5344CB8AC3E}">
        <p14:creationId xmlns:p14="http://schemas.microsoft.com/office/powerpoint/2010/main" val="3127994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E6D883-1550-4DD7-9634-B0BFF7C358D7}"/>
              </a:ext>
            </a:extLst>
          </p:cNvPr>
          <p:cNvSpPr>
            <a:spLocks noGrp="1"/>
          </p:cNvSpPr>
          <p:nvPr>
            <p:ph type="title"/>
          </p:nvPr>
        </p:nvSpPr>
        <p:spPr>
          <a:xfrm>
            <a:off x="841248" y="548640"/>
            <a:ext cx="3600860" cy="5431536"/>
          </a:xfrm>
        </p:spPr>
        <p:txBody>
          <a:bodyPr>
            <a:normAutofit/>
          </a:bodyPr>
          <a:lstStyle/>
          <a:p>
            <a:r>
              <a:rPr lang="en-IN" sz="5400"/>
              <a:t>What exactly is Diabetes</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9F77E0F-E96C-4DF9-AEE5-59EB4D483B69}"/>
              </a:ext>
            </a:extLst>
          </p:cNvPr>
          <p:cNvSpPr>
            <a:spLocks noGrp="1"/>
          </p:cNvSpPr>
          <p:nvPr>
            <p:ph idx="1"/>
          </p:nvPr>
        </p:nvSpPr>
        <p:spPr>
          <a:xfrm>
            <a:off x="5126418" y="552091"/>
            <a:ext cx="6224335" cy="5431536"/>
          </a:xfrm>
        </p:spPr>
        <p:txBody>
          <a:bodyPr anchor="ctr">
            <a:normAutofit/>
          </a:bodyPr>
          <a:lstStyle/>
          <a:p>
            <a:pPr marL="0" indent="0">
              <a:buNone/>
            </a:pPr>
            <a:r>
              <a:rPr lang="en-IN" sz="2200" i="0">
                <a:effectLst/>
              </a:rPr>
              <a:t>Diabetes is a disease that occurs when your blood glucose, also called blood sugar, is too high. Blood glucose is your main source of energy and comes from the food you eat. Insulin, a </a:t>
            </a:r>
            <a:r>
              <a:rPr lang="en-IN" sz="2200"/>
              <a:t>hormone</a:t>
            </a:r>
            <a:r>
              <a:rPr lang="en-IN" sz="2200" i="0">
                <a:effectLst/>
              </a:rPr>
              <a:t> secreated by the </a:t>
            </a:r>
            <a:r>
              <a:rPr lang="en-IN" sz="2200"/>
              <a:t>pancreas</a:t>
            </a:r>
            <a:r>
              <a:rPr lang="en-IN" sz="2200" i="0">
                <a:effectLst/>
              </a:rPr>
              <a:t>, helps glucose from food get into your cells to be used for energy. Sometimes your body doesn’t make enough—or any—insulin or doesn’t use insulin well. Glucose then stays in your blood and doesn’t reach your cells</a:t>
            </a:r>
            <a:r>
              <a:rPr lang="en-IN" sz="2200" i="0">
                <a:effectLst/>
                <a:latin typeface="Merriweather" panose="020B0604020202020204" pitchFamily="2" charset="0"/>
              </a:rPr>
              <a:t>.</a:t>
            </a:r>
            <a:endParaRPr lang="en-IN" sz="2200"/>
          </a:p>
        </p:txBody>
      </p:sp>
    </p:spTree>
    <p:extLst>
      <p:ext uri="{BB962C8B-B14F-4D97-AF65-F5344CB8AC3E}">
        <p14:creationId xmlns:p14="http://schemas.microsoft.com/office/powerpoint/2010/main" val="1934004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FBEB3E-C058-4C55-AB22-6B63D8436D0E}"/>
              </a:ext>
            </a:extLst>
          </p:cNvPr>
          <p:cNvSpPr>
            <a:spLocks noGrp="1"/>
          </p:cNvSpPr>
          <p:nvPr>
            <p:ph type="title"/>
          </p:nvPr>
        </p:nvSpPr>
        <p:spPr>
          <a:xfrm>
            <a:off x="841248" y="548640"/>
            <a:ext cx="3600860" cy="5431536"/>
          </a:xfrm>
        </p:spPr>
        <p:txBody>
          <a:bodyPr>
            <a:normAutofit/>
          </a:bodyPr>
          <a:lstStyle/>
          <a:p>
            <a:r>
              <a:rPr lang="en-IN" sz="5400"/>
              <a:t>Types of Diabetes </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DFFF0F6-7599-4B84-AFEB-0C7D4222D79C}"/>
              </a:ext>
            </a:extLst>
          </p:cNvPr>
          <p:cNvSpPr>
            <a:spLocks noGrp="1"/>
          </p:cNvSpPr>
          <p:nvPr>
            <p:ph idx="1"/>
          </p:nvPr>
        </p:nvSpPr>
        <p:spPr>
          <a:xfrm>
            <a:off x="5126418" y="552091"/>
            <a:ext cx="6224335" cy="5431536"/>
          </a:xfrm>
        </p:spPr>
        <p:txBody>
          <a:bodyPr anchor="ctr">
            <a:normAutofit/>
          </a:bodyPr>
          <a:lstStyle/>
          <a:p>
            <a:pPr marL="0" indent="0">
              <a:buNone/>
            </a:pPr>
            <a:r>
              <a:rPr lang="en-IN" sz="2200" b="1" i="0">
                <a:effectLst/>
              </a:rPr>
              <a:t>Type 1 Diabetes </a:t>
            </a:r>
          </a:p>
          <a:p>
            <a:pPr marL="0" indent="0">
              <a:buNone/>
            </a:pPr>
            <a:r>
              <a:rPr lang="en-IN" sz="2200" b="0" i="0">
                <a:effectLst/>
              </a:rPr>
              <a:t>If you have type 1 diabetes, your body does not make insulin. Your immune system attacks and destroys the cells in your pancreas that make insulin. Type 1 diabetes is usually diagnosed in children and young adults, although it can appear at any age. People with type 1 diabetes need to take insulin every day to stay alive</a:t>
            </a:r>
            <a:r>
              <a:rPr lang="en-IN" sz="2200" b="0" i="0">
                <a:effectLst/>
                <a:latin typeface="Merriweather" panose="00000500000000000000" pitchFamily="2" charset="0"/>
              </a:rPr>
              <a:t>.</a:t>
            </a:r>
          </a:p>
          <a:p>
            <a:pPr marL="0" indent="0">
              <a:buNone/>
            </a:pPr>
            <a:endParaRPr lang="en-IN" sz="2200">
              <a:latin typeface="Merriweather" panose="00000500000000000000" pitchFamily="2" charset="0"/>
            </a:endParaRPr>
          </a:p>
          <a:p>
            <a:pPr marL="0" indent="0">
              <a:buNone/>
            </a:pPr>
            <a:r>
              <a:rPr lang="en-IN" sz="2200" b="1"/>
              <a:t>Type 2 Diabetes</a:t>
            </a:r>
          </a:p>
          <a:p>
            <a:pPr marL="0" indent="0">
              <a:buNone/>
            </a:pPr>
            <a:r>
              <a:rPr lang="en-IN" sz="2200" i="0">
                <a:effectLst/>
              </a:rPr>
              <a:t>If you have type 2 diabetes, your body does not make or use insulin well. You can develop type 2 diabetes at any age, even during childhood. However, this type of diabetes occurs most often in middle-aged and older people. Type 2 is the most common type of diabetes.</a:t>
            </a:r>
            <a:endParaRPr lang="en-IN" sz="2200"/>
          </a:p>
        </p:txBody>
      </p:sp>
    </p:spTree>
    <p:extLst>
      <p:ext uri="{BB962C8B-B14F-4D97-AF65-F5344CB8AC3E}">
        <p14:creationId xmlns:p14="http://schemas.microsoft.com/office/powerpoint/2010/main" val="2405797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34C38B-CAD4-46A5-9EE8-8FFBB8A75082}"/>
              </a:ext>
            </a:extLst>
          </p:cNvPr>
          <p:cNvSpPr>
            <a:spLocks noGrp="1"/>
          </p:cNvSpPr>
          <p:nvPr>
            <p:ph type="title"/>
          </p:nvPr>
        </p:nvSpPr>
        <p:spPr>
          <a:xfrm>
            <a:off x="841248" y="548640"/>
            <a:ext cx="3600860" cy="5431536"/>
          </a:xfrm>
        </p:spPr>
        <p:txBody>
          <a:bodyPr>
            <a:normAutofit/>
          </a:bodyPr>
          <a:lstStyle/>
          <a:p>
            <a:r>
              <a:rPr lang="en-IN" sz="5400"/>
              <a:t>Diabetes Symptoms </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A7163C6-689C-4990-9023-934A03A78F20}"/>
              </a:ext>
            </a:extLst>
          </p:cNvPr>
          <p:cNvSpPr>
            <a:spLocks noGrp="1"/>
          </p:cNvSpPr>
          <p:nvPr>
            <p:ph idx="1"/>
          </p:nvPr>
        </p:nvSpPr>
        <p:spPr>
          <a:xfrm>
            <a:off x="5126418" y="552091"/>
            <a:ext cx="6224335" cy="5431536"/>
          </a:xfrm>
        </p:spPr>
        <p:txBody>
          <a:bodyPr anchor="ctr">
            <a:normAutofit/>
          </a:bodyPr>
          <a:lstStyle/>
          <a:p>
            <a:pPr>
              <a:buFont typeface="Arial" panose="020B0604020202020204" pitchFamily="34" charset="0"/>
              <a:buChar char="•"/>
            </a:pPr>
            <a:r>
              <a:rPr lang="en-IN" sz="2200" b="0" i="0">
                <a:effectLst/>
              </a:rPr>
              <a:t>increased hunger</a:t>
            </a:r>
          </a:p>
          <a:p>
            <a:pPr>
              <a:buFont typeface="Arial" panose="020B0604020202020204" pitchFamily="34" charset="0"/>
              <a:buChar char="•"/>
            </a:pPr>
            <a:r>
              <a:rPr lang="en-IN" sz="2200" b="0" i="0">
                <a:effectLst/>
              </a:rPr>
              <a:t>increased thirst</a:t>
            </a:r>
          </a:p>
          <a:p>
            <a:pPr>
              <a:buFont typeface="Arial" panose="020B0604020202020204" pitchFamily="34" charset="0"/>
              <a:buChar char="•"/>
            </a:pPr>
            <a:r>
              <a:rPr lang="en-IN" sz="2200" b="0" i="0">
                <a:effectLst/>
              </a:rPr>
              <a:t>increased urination</a:t>
            </a:r>
          </a:p>
          <a:p>
            <a:pPr>
              <a:buFont typeface="Arial" panose="020B0604020202020204" pitchFamily="34" charset="0"/>
              <a:buChar char="•"/>
            </a:pPr>
            <a:r>
              <a:rPr lang="en-IN" sz="2200" b="0" i="0">
                <a:effectLst/>
              </a:rPr>
              <a:t>blurry vision</a:t>
            </a:r>
          </a:p>
          <a:p>
            <a:pPr>
              <a:buFont typeface="Arial" panose="020B0604020202020204" pitchFamily="34" charset="0"/>
              <a:buChar char="•"/>
            </a:pPr>
            <a:r>
              <a:rPr lang="en-IN" sz="2200" b="0" i="0">
                <a:effectLst/>
              </a:rPr>
              <a:t>tiredness</a:t>
            </a:r>
          </a:p>
          <a:p>
            <a:pPr>
              <a:buFont typeface="Arial" panose="020B0604020202020204" pitchFamily="34" charset="0"/>
              <a:buChar char="•"/>
            </a:pPr>
            <a:r>
              <a:rPr lang="en-IN" sz="2200" b="0" i="0">
                <a:effectLst/>
              </a:rPr>
              <a:t>sores that are slow to heal</a:t>
            </a:r>
          </a:p>
          <a:p>
            <a:r>
              <a:rPr lang="en-IN" sz="2200" b="0" i="0">
                <a:effectLst/>
              </a:rPr>
              <a:t>It may also cause recurring infections. This is because elevated glucose levels make it harder for the body to heal.</a:t>
            </a:r>
          </a:p>
          <a:p>
            <a:endParaRPr lang="en-IN" sz="2200"/>
          </a:p>
        </p:txBody>
      </p:sp>
    </p:spTree>
    <p:extLst>
      <p:ext uri="{BB962C8B-B14F-4D97-AF65-F5344CB8AC3E}">
        <p14:creationId xmlns:p14="http://schemas.microsoft.com/office/powerpoint/2010/main" val="3568427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F82AFC-98FD-4642-B975-0D8BEEECC7CB}"/>
              </a:ext>
            </a:extLst>
          </p:cNvPr>
          <p:cNvSpPr>
            <a:spLocks noGrp="1"/>
          </p:cNvSpPr>
          <p:nvPr>
            <p:ph type="title"/>
          </p:nvPr>
        </p:nvSpPr>
        <p:spPr>
          <a:xfrm>
            <a:off x="841248" y="548640"/>
            <a:ext cx="3600860" cy="5431536"/>
          </a:xfrm>
        </p:spPr>
        <p:txBody>
          <a:bodyPr>
            <a:normAutofit/>
          </a:bodyPr>
          <a:lstStyle/>
          <a:p>
            <a:r>
              <a:rPr lang="en-IN" sz="5400"/>
              <a:t>Diabetes Prevention </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DFCA677-8E5A-472C-91FF-86DF2489C6A9}"/>
              </a:ext>
            </a:extLst>
          </p:cNvPr>
          <p:cNvSpPr>
            <a:spLocks noGrp="1"/>
          </p:cNvSpPr>
          <p:nvPr>
            <p:ph idx="1"/>
          </p:nvPr>
        </p:nvSpPr>
        <p:spPr>
          <a:xfrm>
            <a:off x="5126418" y="552091"/>
            <a:ext cx="6224335" cy="5431536"/>
          </a:xfrm>
        </p:spPr>
        <p:txBody>
          <a:bodyPr anchor="ctr">
            <a:normAutofit/>
          </a:bodyPr>
          <a:lstStyle/>
          <a:p>
            <a:r>
              <a:rPr lang="en-IN" sz="2200" b="0" i="0">
                <a:effectLst/>
              </a:rPr>
              <a:t>If you’ve been diagnosed with prediabetes, here are a few things you can do to delay or prevent type 2 diabetes:</a:t>
            </a:r>
          </a:p>
          <a:p>
            <a:pPr>
              <a:buFont typeface="Arial" panose="020B0604020202020204" pitchFamily="34" charset="0"/>
              <a:buChar char="•"/>
            </a:pPr>
            <a:r>
              <a:rPr lang="en-IN" sz="2200" b="0" i="0">
                <a:effectLst/>
              </a:rPr>
              <a:t>Get at least 150 minutes per week of aerobic activity, such as walking ,running or cycling</a:t>
            </a:r>
          </a:p>
          <a:p>
            <a:pPr>
              <a:buFont typeface="Arial" panose="020B0604020202020204" pitchFamily="34" charset="0"/>
              <a:buChar char="•"/>
            </a:pPr>
            <a:r>
              <a:rPr lang="en-IN" sz="2200" b="0" i="0">
                <a:effectLst/>
              </a:rPr>
              <a:t>Cut saturated and trans fats, along with refined carbs, out of your diet.</a:t>
            </a:r>
          </a:p>
          <a:p>
            <a:pPr>
              <a:buFont typeface="Arial" panose="020B0604020202020204" pitchFamily="34" charset="0"/>
              <a:buChar char="•"/>
            </a:pPr>
            <a:r>
              <a:rPr lang="en-IN" sz="2200" b="0" i="0">
                <a:effectLst/>
              </a:rPr>
              <a:t>Eat more fruits, vegetables, and whole grains.</a:t>
            </a:r>
          </a:p>
          <a:p>
            <a:pPr>
              <a:buFont typeface="Arial" panose="020B0604020202020204" pitchFamily="34" charset="0"/>
              <a:buChar char="•"/>
            </a:pPr>
            <a:r>
              <a:rPr lang="en-IN" sz="2200" b="0" i="0">
                <a:effectLst/>
              </a:rPr>
              <a:t>Eat smaller portions.</a:t>
            </a:r>
          </a:p>
          <a:p>
            <a:pPr>
              <a:buFont typeface="Arial" panose="020B0604020202020204" pitchFamily="34" charset="0"/>
              <a:buChar char="•"/>
            </a:pPr>
            <a:r>
              <a:rPr lang="en-IN" sz="2200" b="0" i="0">
                <a:effectLst/>
              </a:rPr>
              <a:t>Try to lose seven percent of your body weight if you’re overweight or obese.</a:t>
            </a:r>
          </a:p>
          <a:p>
            <a:endParaRPr lang="en-IN" sz="2200"/>
          </a:p>
        </p:txBody>
      </p:sp>
    </p:spTree>
    <p:extLst>
      <p:ext uri="{BB962C8B-B14F-4D97-AF65-F5344CB8AC3E}">
        <p14:creationId xmlns:p14="http://schemas.microsoft.com/office/powerpoint/2010/main" val="68764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F4E5454F-BFFE-4F7F-933A-9EA1DB2BC54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40CF80-09CD-4303-9C34-C5860EE81B47}"/>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Regression </a:t>
            </a:r>
          </a:p>
        </p:txBody>
      </p:sp>
    </p:spTree>
    <p:extLst>
      <p:ext uri="{BB962C8B-B14F-4D97-AF65-F5344CB8AC3E}">
        <p14:creationId xmlns:p14="http://schemas.microsoft.com/office/powerpoint/2010/main" val="3845765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EDF8B3-D678-4C77-9E16-F98ED00DEB93}"/>
              </a:ext>
            </a:extLst>
          </p:cNvPr>
          <p:cNvSpPr>
            <a:spLocks noGrp="1"/>
          </p:cNvSpPr>
          <p:nvPr>
            <p:ph type="title"/>
          </p:nvPr>
        </p:nvSpPr>
        <p:spPr>
          <a:xfrm>
            <a:off x="841248" y="548640"/>
            <a:ext cx="3600860" cy="5431536"/>
          </a:xfrm>
        </p:spPr>
        <p:txBody>
          <a:bodyPr>
            <a:normAutofit/>
          </a:bodyPr>
          <a:lstStyle/>
          <a:p>
            <a:r>
              <a:rPr lang="en-IN" sz="5400" dirty="0">
                <a:latin typeface="+mn-lt"/>
              </a:rPr>
              <a:t>                       What  is Regression </a:t>
            </a:r>
          </a:p>
        </p:txBody>
      </p:sp>
      <p:sp>
        <p:nvSpPr>
          <p:cNvPr id="3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A7B4D99-32DB-432B-8640-5224B8DAFB6E}"/>
              </a:ext>
            </a:extLst>
          </p:cNvPr>
          <p:cNvSpPr>
            <a:spLocks noGrp="1"/>
          </p:cNvSpPr>
          <p:nvPr>
            <p:ph idx="1"/>
          </p:nvPr>
        </p:nvSpPr>
        <p:spPr>
          <a:xfrm>
            <a:off x="5126418" y="552091"/>
            <a:ext cx="6690678" cy="5162909"/>
          </a:xfrm>
        </p:spPr>
        <p:txBody>
          <a:bodyPr anchor="ctr">
            <a:normAutofit/>
          </a:bodyPr>
          <a:lstStyle/>
          <a:p>
            <a:pPr marL="0" indent="0">
              <a:buNone/>
            </a:pPr>
            <a:r>
              <a:rPr lang="en-IN" sz="2000" i="0" dirty="0">
                <a:effectLst/>
              </a:rPr>
              <a:t>Regression, one of the most common types of machine learning models, estimates the relationships between variables. ... In the context of machine learning and data science, regression specifically refers to the estimation of a continuous dependent variable or response from a list of input variables, or features </a:t>
            </a:r>
            <a:r>
              <a:rPr lang="en-IN" sz="2000" b="0" i="0" dirty="0">
                <a:effectLst/>
              </a:rPr>
              <a:t>. </a:t>
            </a:r>
            <a:r>
              <a:rPr lang="en-IN" sz="2000" dirty="0"/>
              <a:t>There are 2 types of regression algorithms . </a:t>
            </a:r>
          </a:p>
          <a:p>
            <a:pPr marL="457200" indent="-457200">
              <a:buFont typeface="+mj-lt"/>
              <a:buAutoNum type="arabicPeriod"/>
            </a:pPr>
            <a:r>
              <a:rPr lang="en-IN" sz="2000" dirty="0"/>
              <a:t>Linear Regression</a:t>
            </a:r>
          </a:p>
          <a:p>
            <a:pPr marL="457200" indent="-457200">
              <a:buFont typeface="+mj-lt"/>
              <a:buAutoNum type="arabicPeriod"/>
            </a:pPr>
            <a:r>
              <a:rPr lang="en-IN" sz="2000" dirty="0"/>
              <a:t>Logistic Regression</a:t>
            </a:r>
          </a:p>
        </p:txBody>
      </p:sp>
    </p:spTree>
    <p:extLst>
      <p:ext uri="{BB962C8B-B14F-4D97-AF65-F5344CB8AC3E}">
        <p14:creationId xmlns:p14="http://schemas.microsoft.com/office/powerpoint/2010/main" val="1290204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05651D-A033-4674-ADBB-0BE06948FA5E}"/>
              </a:ext>
            </a:extLst>
          </p:cNvPr>
          <p:cNvSpPr>
            <a:spLocks noGrp="1"/>
          </p:cNvSpPr>
          <p:nvPr>
            <p:ph type="title"/>
          </p:nvPr>
        </p:nvSpPr>
        <p:spPr>
          <a:xfrm>
            <a:off x="841248" y="548640"/>
            <a:ext cx="3600860" cy="5431536"/>
          </a:xfrm>
        </p:spPr>
        <p:txBody>
          <a:bodyPr>
            <a:normAutofit/>
          </a:bodyPr>
          <a:lstStyle/>
          <a:p>
            <a:r>
              <a:rPr lang="en-IN" sz="5400" dirty="0"/>
              <a:t>Linear Regression</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952AF58-5F0C-4666-A4A1-05AD5E4C7B32}"/>
              </a:ext>
            </a:extLst>
          </p:cNvPr>
          <p:cNvSpPr>
            <a:spLocks noGrp="1"/>
          </p:cNvSpPr>
          <p:nvPr>
            <p:ph idx="1"/>
          </p:nvPr>
        </p:nvSpPr>
        <p:spPr>
          <a:xfrm>
            <a:off x="5126418" y="1027578"/>
            <a:ext cx="7065582" cy="5632301"/>
          </a:xfrm>
        </p:spPr>
        <p:txBody>
          <a:bodyPr anchor="ctr">
            <a:normAutofit/>
          </a:bodyPr>
          <a:lstStyle/>
          <a:p>
            <a:pPr fontAlgn="base"/>
            <a:r>
              <a:rPr lang="en-IN" sz="2000" i="0" dirty="0">
                <a:effectLst/>
              </a:rPr>
              <a:t>Linear Regression is a machine learning algorithm based on supervised learning. It performs a regression task. Linear regression performs the task to predict a dependent variable value (y) based on a given independent variable (x). So, this regression technique finds out a linear relationship between x (input) and y(output). Hence, the name is Linear Regression. While training the model we are given :</a:t>
            </a:r>
            <a:br>
              <a:rPr lang="en-IN" sz="2000" i="0" dirty="0">
                <a:effectLst/>
              </a:rPr>
            </a:br>
            <a:r>
              <a:rPr lang="en-IN" sz="2000" i="0" dirty="0">
                <a:effectLst/>
              </a:rPr>
              <a:t>x: input training data (univariate – one input variable(parameter))</a:t>
            </a:r>
            <a:br>
              <a:rPr lang="en-IN" sz="2000" i="0" dirty="0">
                <a:effectLst/>
              </a:rPr>
            </a:br>
            <a:r>
              <a:rPr lang="en-IN" sz="2000" i="0" dirty="0">
                <a:effectLst/>
              </a:rPr>
              <a:t>y: labels to data (supervised learning)</a:t>
            </a:r>
          </a:p>
          <a:p>
            <a:pPr fontAlgn="base"/>
            <a:r>
              <a:rPr lang="en-IN" sz="2000" i="0" dirty="0">
                <a:effectLst/>
              </a:rPr>
              <a:t>When training the model – it fits the best line to predict the value of y for a given value of x. The model gets the best regression fit line by finding the best θ</a:t>
            </a:r>
            <a:r>
              <a:rPr lang="en-IN" sz="2000" i="0" baseline="-25000" dirty="0">
                <a:effectLst/>
              </a:rPr>
              <a:t>1</a:t>
            </a:r>
            <a:r>
              <a:rPr lang="en-IN" sz="2000" i="0" dirty="0">
                <a:effectLst/>
              </a:rPr>
              <a:t> and θ</a:t>
            </a:r>
            <a:r>
              <a:rPr lang="en-IN" sz="2000" i="0" baseline="-25000" dirty="0">
                <a:effectLst/>
              </a:rPr>
              <a:t>2</a:t>
            </a:r>
            <a:r>
              <a:rPr lang="en-IN" sz="2000" i="0" dirty="0">
                <a:effectLst/>
              </a:rPr>
              <a:t> values.</a:t>
            </a:r>
            <a:br>
              <a:rPr lang="en-IN" sz="2000" i="0" dirty="0">
                <a:effectLst/>
              </a:rPr>
            </a:br>
            <a:r>
              <a:rPr lang="en-IN" sz="2000" dirty="0"/>
              <a:t>m1</a:t>
            </a:r>
            <a:r>
              <a:rPr lang="en-IN" sz="2000" i="0" dirty="0">
                <a:effectLst/>
              </a:rPr>
              <a:t>: intercept</a:t>
            </a:r>
            <a:br>
              <a:rPr lang="en-IN" sz="2000" i="0" dirty="0">
                <a:effectLst/>
              </a:rPr>
            </a:br>
            <a:r>
              <a:rPr lang="en-IN" sz="2000" i="0" dirty="0">
                <a:effectLst/>
              </a:rPr>
              <a:t>m2: coefficient of x</a:t>
            </a:r>
          </a:p>
          <a:p>
            <a:pPr fontAlgn="base"/>
            <a:r>
              <a:rPr lang="en-IN" sz="2000" dirty="0"/>
              <a:t>Hypothesis Function of linear Model is y = m1 + m2.x</a:t>
            </a:r>
          </a:p>
          <a:p>
            <a:pPr marL="0" indent="0" fontAlgn="base">
              <a:buNone/>
            </a:pPr>
            <a:r>
              <a:rPr lang="en-IN" sz="2000" i="0" dirty="0">
                <a:effectLst/>
              </a:rPr>
              <a:t>    </a:t>
            </a:r>
            <a:r>
              <a:rPr lang="en-IN" sz="2000" dirty="0"/>
              <a:t>                        </a:t>
            </a:r>
            <a:endParaRPr lang="en-IN" sz="2000" i="0" dirty="0">
              <a:effectLst/>
            </a:endParaRPr>
          </a:p>
          <a:p>
            <a:endParaRPr lang="en-IN" sz="1900" dirty="0"/>
          </a:p>
        </p:txBody>
      </p:sp>
    </p:spTree>
    <p:extLst>
      <p:ext uri="{BB962C8B-B14F-4D97-AF65-F5344CB8AC3E}">
        <p14:creationId xmlns:p14="http://schemas.microsoft.com/office/powerpoint/2010/main" val="2231744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759B5A-BAFA-4EA8-B544-D5014EC08E5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Linear </a:t>
            </a:r>
            <a:r>
              <a:rPr lang="en-US" sz="3600" dirty="0">
                <a:solidFill>
                  <a:srgbClr val="FFFFFF"/>
                </a:solidFill>
              </a:rPr>
              <a:t>Regression</a:t>
            </a:r>
            <a:r>
              <a:rPr lang="en-US" sz="3600" kern="1200" dirty="0">
                <a:solidFill>
                  <a:srgbClr val="FFFFFF"/>
                </a:solidFill>
                <a:latin typeface="+mj-lt"/>
                <a:ea typeface="+mj-ea"/>
                <a:cs typeface="+mj-cs"/>
              </a:rPr>
              <a:t> Diagram</a:t>
            </a:r>
          </a:p>
        </p:txBody>
      </p:sp>
      <p:pic>
        <p:nvPicPr>
          <p:cNvPr id="5" name="Content Placeholder 4">
            <a:extLst>
              <a:ext uri="{FF2B5EF4-FFF2-40B4-BE49-F238E27FC236}">
                <a16:creationId xmlns:a16="http://schemas.microsoft.com/office/drawing/2014/main" id="{8181570B-845C-447F-8CB0-274AFAFEA74D}"/>
              </a:ext>
            </a:extLst>
          </p:cNvPr>
          <p:cNvPicPr>
            <a:picLocks noGrp="1" noChangeAspect="1"/>
          </p:cNvPicPr>
          <p:nvPr>
            <p:ph idx="1"/>
          </p:nvPr>
        </p:nvPicPr>
        <p:blipFill>
          <a:blip r:embed="rId2"/>
          <a:stretch>
            <a:fillRect/>
          </a:stretch>
        </p:blipFill>
        <p:spPr>
          <a:xfrm>
            <a:off x="4777316" y="1469909"/>
            <a:ext cx="6780700" cy="3915853"/>
          </a:xfrm>
          <a:prstGeom prst="rect">
            <a:avLst/>
          </a:prstGeom>
        </p:spPr>
      </p:pic>
    </p:spTree>
    <p:extLst>
      <p:ext uri="{BB962C8B-B14F-4D97-AF65-F5344CB8AC3E}">
        <p14:creationId xmlns:p14="http://schemas.microsoft.com/office/powerpoint/2010/main" val="13363665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TotalTime>
  <Words>1279</Words>
  <Application>Microsoft Office PowerPoint</Application>
  <PresentationFormat>Widescreen</PresentationFormat>
  <Paragraphs>64</Paragraphs>
  <Slides>19</Slides>
  <Notes>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Merriweather</vt:lpstr>
      <vt:lpstr>Office Theme</vt:lpstr>
      <vt:lpstr>Prediction of diabetes using Logistic Regression  Project by -  Nishad Chaoji  </vt:lpstr>
      <vt:lpstr>What exactly is Diabetes</vt:lpstr>
      <vt:lpstr>Types of Diabetes </vt:lpstr>
      <vt:lpstr>Diabetes Symptoms </vt:lpstr>
      <vt:lpstr>Diabetes Prevention </vt:lpstr>
      <vt:lpstr>Regression </vt:lpstr>
      <vt:lpstr>                       What  is Regression </vt:lpstr>
      <vt:lpstr>Linear Regression</vt:lpstr>
      <vt:lpstr>Linear Regression Diagram</vt:lpstr>
      <vt:lpstr>Logistic Regression</vt:lpstr>
      <vt:lpstr>Logistic Regression diagram</vt:lpstr>
      <vt:lpstr>Why are we using Logistic Regression</vt:lpstr>
      <vt:lpstr>Implementation of the Project</vt:lpstr>
      <vt:lpstr>Analysis of the data </vt:lpstr>
      <vt:lpstr>Implementation of the algorithm and predicting</vt:lpstr>
      <vt:lpstr>Implementation of the algorithm and predicting (cont)</vt:lpstr>
      <vt:lpstr>Output </vt:lpstr>
      <vt:lpstr>Conclusions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of diabetes using Logistic Regression .  </dc:title>
  <dc:creator>NISHAD CHAOJI-170953046</dc:creator>
  <cp:lastModifiedBy>NISHAD CHAOJI-170953046</cp:lastModifiedBy>
  <cp:revision>5</cp:revision>
  <dcterms:created xsi:type="dcterms:W3CDTF">2021-10-01T16:30:51Z</dcterms:created>
  <dcterms:modified xsi:type="dcterms:W3CDTF">2021-10-02T17:02:19Z</dcterms:modified>
</cp:coreProperties>
</file>

<file path=docProps/thumbnail.jpeg>
</file>